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61" r:id="rId5"/>
    <p:sldId id="266" r:id="rId6"/>
    <p:sldId id="267" r:id="rId7"/>
    <p:sldId id="268" r:id="rId8"/>
    <p:sldId id="269" r:id="rId9"/>
    <p:sldId id="270" r:id="rId10"/>
    <p:sldId id="271" r:id="rId11"/>
    <p:sldId id="264" r:id="rId12"/>
    <p:sldId id="265" r:id="rId13"/>
    <p:sldId id="263" r:id="rId14"/>
    <p:sldId id="262" r:id="rId15"/>
    <p:sldId id="260" r:id="rId16"/>
    <p:sldId id="25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12578-5864-4BE4-8907-5C21680D89A7}" type="datetimeFigureOut">
              <a:rPr lang="fr-FR" smtClean="0"/>
              <a:t>13/03/2020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0DAB2-F179-420F-B090-F480DE9D81D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8190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3/13/2020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7E1A1-005E-421B-BC38-E6A55561F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it-IT" sz="4400" b="1" dirty="0"/>
              <a:t>IBM CAPSTONE PROJECT </a:t>
            </a:r>
            <a:br>
              <a:rPr lang="it-IT" sz="4400" b="1" dirty="0"/>
            </a:br>
            <a:r>
              <a:rPr lang="en" sz="4400" b="1" dirty="0"/>
              <a:t>The Battle of Neighborhoods: </a:t>
            </a:r>
            <a:endParaRPr lang="fr-FR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55F91C-3236-499A-AD32-89B9CD282CA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" b="1" dirty="0"/>
              <a:t>Cluster Analysis of </a:t>
            </a:r>
            <a:r>
              <a:rPr lang="fr-FR" b="1" dirty="0"/>
              <a:t>Paris : </a:t>
            </a:r>
            <a:r>
              <a:rPr lang="fr-FR" b="1" dirty="0" err="1"/>
              <a:t>Seafood</a:t>
            </a:r>
            <a:r>
              <a:rPr lang="fr-FR" b="1" dirty="0"/>
              <a:t> restaurant</a:t>
            </a:r>
          </a:p>
          <a:p>
            <a:pPr algn="ctr"/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C0AE5C-81FA-4FE3-B4E4-05D50FB08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04" y="2621280"/>
            <a:ext cx="1559474" cy="16154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69AF29-B3C6-4555-AA9E-B31E795CCB29}"/>
              </a:ext>
            </a:extLst>
          </p:cNvPr>
          <p:cNvSpPr txBox="1"/>
          <p:nvPr/>
        </p:nvSpPr>
        <p:spPr>
          <a:xfrm>
            <a:off x="3777133" y="5142394"/>
            <a:ext cx="262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Mohammed </a:t>
            </a:r>
            <a:r>
              <a:rPr lang="fr-FR" dirty="0" err="1"/>
              <a:t>Bouayoun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65F54-3C24-47DA-B603-F95A594A2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603" y="0"/>
            <a:ext cx="3896289" cy="25967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1D0A4A-4CE4-489E-8036-EE92B8780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5992" y="2628916"/>
            <a:ext cx="1526008" cy="160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75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79F9-FD6E-4380-9864-E71A52854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1A5359-BEC4-461C-BD41-A0ABD74E9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5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73DB31-9B7C-458C-8F2F-3A2ADC441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78434"/>
            <a:ext cx="1591194" cy="14265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74436E-EED4-4649-80F5-3D51B9669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000" y="705191"/>
            <a:ext cx="3809198" cy="24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91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9609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6B72-E024-43CE-8111-B3D051109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63BB3D-2589-4E8B-8010-AD5482B19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6" y="2176182"/>
            <a:ext cx="9022862" cy="376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8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22010-2DBE-4BD0-9E1B-3B2E8A1FD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Result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204C27-E061-4F1E-A7EF-2E8BCADF9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17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F566C-24CD-4742-AAA6-8666AB7E8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263E8-BBCF-48A1-8D31-C17A5D9A4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134" y="2342867"/>
            <a:ext cx="9019048" cy="37619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4926B4-4957-4E9A-A0D6-11577CDDB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339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4B88-6BFD-4E4C-8BBF-898C8046A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FCBA02-5BA4-4F4A-BE3D-33EBB0884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2251917"/>
            <a:ext cx="2591689" cy="13428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5AE743D-0FBD-49A9-8375-3C6FEB427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730" y="3196064"/>
            <a:ext cx="1314286" cy="222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ACF40-8F04-40C9-B9C9-EE493F1ED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21" y="4012476"/>
            <a:ext cx="2591689" cy="1092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D95325-F5D4-46A3-8424-635795AFF8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1107" y="2235920"/>
            <a:ext cx="5588526" cy="355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1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65E1A-E101-4333-BD06-E769B5D6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/>
              <a:t>Business Problem </a:t>
            </a:r>
            <a:endParaRPr lang="fr-FR" dirty="0"/>
          </a:p>
        </p:txBody>
      </p:sp>
      <p:pic>
        <p:nvPicPr>
          <p:cNvPr id="1026" name="Picture 2" descr="Résultat de recherche d'images pour &quot;population paris&quot;">
            <a:extLst>
              <a:ext uri="{FF2B5EF4-FFF2-40B4-BE49-F238E27FC236}">
                <a16:creationId xmlns:a16="http://schemas.microsoft.com/office/drawing/2014/main" id="{CDE297E9-635D-4DDA-8B15-7FFDF5297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03" y="3807452"/>
            <a:ext cx="2864997" cy="161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FAAD08A-6B2D-4100-B945-BD661E88456F}"/>
              </a:ext>
            </a:extLst>
          </p:cNvPr>
          <p:cNvSpPr/>
          <p:nvPr/>
        </p:nvSpPr>
        <p:spPr>
          <a:xfrm>
            <a:off x="4347991" y="218513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 closest sea to Paris is 194 km away, it’s necessary to be close to the fish shops to get fresh fish for our new restaurant.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0D336B-A149-4826-A87F-070CA6C56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03" y="2127644"/>
            <a:ext cx="2864997" cy="15046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125029-C16D-4515-A478-BB86410FD904}"/>
              </a:ext>
            </a:extLst>
          </p:cNvPr>
          <p:cNvSpPr/>
          <p:nvPr/>
        </p:nvSpPr>
        <p:spPr>
          <a:xfrm>
            <a:off x="4261761" y="3749533"/>
            <a:ext cx="603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What are the demographic trends in the neighborhood ?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D060B4-23E1-4E8E-A94C-563DF0559E0F}"/>
              </a:ext>
            </a:extLst>
          </p:cNvPr>
          <p:cNvSpPr/>
          <p:nvPr/>
        </p:nvSpPr>
        <p:spPr>
          <a:xfrm>
            <a:off x="4261761" y="411886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What are the characteristics of the individuals frequenting the neighborhood (residents, transients, employees, workers…)? Age, sex, activity, purchasing power, intentions, behavior ?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2FCA0-CD34-450F-9C56-894510386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8226" y="579437"/>
            <a:ext cx="1593773" cy="142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4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ECA93-A17D-4C81-B94A-FB789D284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A7B899-3340-43D2-A18D-7869B3E2C972}"/>
              </a:ext>
            </a:extLst>
          </p:cNvPr>
          <p:cNvSpPr/>
          <p:nvPr/>
        </p:nvSpPr>
        <p:spPr>
          <a:xfrm>
            <a:off x="3702070" y="2080237"/>
            <a:ext cx="70544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 INSEE had developed a division of the territory into homogenously sized grids called IRIS2000. This acronym stood for “</a:t>
            </a:r>
            <a:r>
              <a:rPr lang="en-US" dirty="0" err="1">
                <a:solidFill>
                  <a:schemeClr val="bg1"/>
                </a:solidFill>
                <a:latin typeface="Helvetica Neue"/>
              </a:rPr>
              <a:t>Ilots</a:t>
            </a:r>
            <a:r>
              <a:rPr lang="en-US" dirty="0">
                <a:solidFill>
                  <a:schemeClr val="bg1"/>
                </a:solidFill>
                <a:latin typeface="Helvetica Neue"/>
              </a:rPr>
              <a:t> Regrouped for Statistical Information” and referred to the target size of 2,000 inhabitants per elementary grid cell.</a:t>
            </a:r>
          </a:p>
          <a:p>
            <a:endParaRPr lang="en-US" dirty="0">
              <a:solidFill>
                <a:schemeClr val="bg1"/>
              </a:solidFill>
              <a:latin typeface="Helvetica Neue"/>
            </a:endParaRPr>
          </a:p>
          <a:p>
            <a:r>
              <a:rPr lang="en-US" dirty="0">
                <a:solidFill>
                  <a:schemeClr val="bg1"/>
                </a:solidFill>
                <a:latin typeface="Helvetica Neue"/>
              </a:rPr>
              <a:t>Density population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050" name="Picture 2" descr="Résultat de recherche d'images pour &quot;Foursquare API&quot;">
            <a:extLst>
              <a:ext uri="{FF2B5EF4-FFF2-40B4-BE49-F238E27FC236}">
                <a16:creationId xmlns:a16="http://schemas.microsoft.com/office/drawing/2014/main" id="{48D33F98-38B5-42BA-8BA6-1833635F7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8" y="4112661"/>
            <a:ext cx="2279114" cy="136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E10805-41B0-4B43-8FFB-358700D652EF}"/>
              </a:ext>
            </a:extLst>
          </p:cNvPr>
          <p:cNvSpPr/>
          <p:nvPr/>
        </p:nvSpPr>
        <p:spPr>
          <a:xfrm>
            <a:off x="3702070" y="45737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Foursquare API to explore neighborhoods in PARIS and seafood restaurant.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03F7F-29FF-4F6B-83B8-21F52C52F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1ADA8E-1C2E-4624-8729-24DB6BACAD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46" y="3351251"/>
            <a:ext cx="4524375" cy="1009650"/>
          </a:xfrm>
          <a:prstGeom prst="rect">
            <a:avLst/>
          </a:prstGeom>
        </p:spPr>
      </p:pic>
      <p:pic>
        <p:nvPicPr>
          <p:cNvPr id="1026" name="Picture 2" descr="Résultat de recherche d'images pour &quot;google map icon&quot;">
            <a:extLst>
              <a:ext uri="{FF2B5EF4-FFF2-40B4-BE49-F238E27FC236}">
                <a16:creationId xmlns:a16="http://schemas.microsoft.com/office/drawing/2014/main" id="{2F875CD0-98FF-4373-ACEA-835CAA000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" y="5665630"/>
            <a:ext cx="878283" cy="87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6543D58-6DF5-405E-A69E-5F55316BCCCA}"/>
              </a:ext>
            </a:extLst>
          </p:cNvPr>
          <p:cNvSpPr/>
          <p:nvPr/>
        </p:nvSpPr>
        <p:spPr>
          <a:xfrm>
            <a:off x="3702070" y="5959208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GoogleMap</a:t>
            </a:r>
            <a:r>
              <a:rPr lang="en-US" dirty="0">
                <a:solidFill>
                  <a:schemeClr val="bg1"/>
                </a:solidFill>
              </a:rPr>
              <a:t> for fish shop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BF686F-8092-4DDD-85B1-D6FAA0CC0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18" y="2096250"/>
            <a:ext cx="3347027" cy="1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46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B94F6-4DBF-4346-8BD6-996360966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A910A5-A46E-4A30-A506-8300BCB26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74C3A34-AB1E-4B50-9ECB-B61EA85BF775}"/>
              </a:ext>
            </a:extLst>
          </p:cNvPr>
          <p:cNvSpPr/>
          <p:nvPr/>
        </p:nvSpPr>
        <p:spPr>
          <a:xfrm>
            <a:off x="680321" y="2423711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CDA991A-AE52-4F30-866F-AC74B602F976}"/>
              </a:ext>
            </a:extLst>
          </p:cNvPr>
          <p:cNvSpPr/>
          <p:nvPr/>
        </p:nvSpPr>
        <p:spPr>
          <a:xfrm>
            <a:off x="680321" y="3013256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5B9D079-A255-4F4E-80F4-6AD25408E21E}"/>
              </a:ext>
            </a:extLst>
          </p:cNvPr>
          <p:cNvSpPr/>
          <p:nvPr/>
        </p:nvSpPr>
        <p:spPr>
          <a:xfrm>
            <a:off x="680321" y="3602801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3B2253-3286-4287-8A6D-DD3D99A311B4}"/>
              </a:ext>
            </a:extLst>
          </p:cNvPr>
          <p:cNvSpPr txBox="1"/>
          <p:nvPr/>
        </p:nvSpPr>
        <p:spPr>
          <a:xfrm>
            <a:off x="1674564" y="2456761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Download the IRIS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5E702-5E5C-4FDB-841D-645E7011526D}"/>
              </a:ext>
            </a:extLst>
          </p:cNvPr>
          <p:cNvSpPr txBox="1"/>
          <p:nvPr/>
        </p:nvSpPr>
        <p:spPr>
          <a:xfrm>
            <a:off x="1674563" y="3059667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Clean the IRIS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1ACCF-D46A-4101-9A05-39316860C716}"/>
              </a:ext>
            </a:extLst>
          </p:cNvPr>
          <p:cNvSpPr txBox="1"/>
          <p:nvPr/>
        </p:nvSpPr>
        <p:spPr>
          <a:xfrm>
            <a:off x="1674562" y="3586008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Analyze</a:t>
            </a:r>
            <a:r>
              <a:rPr lang="fr-FR" dirty="0">
                <a:solidFill>
                  <a:schemeClr val="bg1"/>
                </a:solidFill>
              </a:rPr>
              <a:t> the IRIS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615C42-DEAA-489F-908F-17773CF3418B}"/>
              </a:ext>
            </a:extLst>
          </p:cNvPr>
          <p:cNvSpPr/>
          <p:nvPr/>
        </p:nvSpPr>
        <p:spPr>
          <a:xfrm>
            <a:off x="680321" y="4206268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61770A8-70D1-4A90-9F20-013A6481DA46}"/>
              </a:ext>
            </a:extLst>
          </p:cNvPr>
          <p:cNvSpPr/>
          <p:nvPr/>
        </p:nvSpPr>
        <p:spPr>
          <a:xfrm>
            <a:off x="680321" y="4809735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C322FF-B687-4209-92B1-52B85AA2A219}"/>
              </a:ext>
            </a:extLst>
          </p:cNvPr>
          <p:cNvSpPr txBox="1"/>
          <p:nvPr/>
        </p:nvSpPr>
        <p:spPr>
          <a:xfrm>
            <a:off x="1674562" y="4222525"/>
            <a:ext cx="3095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Visualize</a:t>
            </a:r>
            <a:r>
              <a:rPr lang="fr-FR" dirty="0">
                <a:solidFill>
                  <a:schemeClr val="bg1"/>
                </a:solidFill>
              </a:rPr>
              <a:t> the IRIS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8293E4-224C-482A-88E9-EC8607428BBF}"/>
              </a:ext>
            </a:extLst>
          </p:cNvPr>
          <p:cNvSpPr/>
          <p:nvPr/>
        </p:nvSpPr>
        <p:spPr>
          <a:xfrm>
            <a:off x="1674562" y="4700669"/>
            <a:ext cx="50126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Utilize the Foursquare API to explore the neighborhoods and seafood restaurant in Paris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8709FBE-C050-4658-8F05-269E854A5031}"/>
              </a:ext>
            </a:extLst>
          </p:cNvPr>
          <p:cNvSpPr/>
          <p:nvPr/>
        </p:nvSpPr>
        <p:spPr>
          <a:xfrm>
            <a:off x="7318873" y="2423711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84D8976-AECB-4624-B2BD-8295C75D3467}"/>
              </a:ext>
            </a:extLst>
          </p:cNvPr>
          <p:cNvSpPr/>
          <p:nvPr/>
        </p:nvSpPr>
        <p:spPr>
          <a:xfrm>
            <a:off x="7318873" y="3068063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631389D-FB8F-4522-81F5-F0D17CE1DC56}"/>
              </a:ext>
            </a:extLst>
          </p:cNvPr>
          <p:cNvSpPr/>
          <p:nvPr/>
        </p:nvSpPr>
        <p:spPr>
          <a:xfrm>
            <a:off x="7318873" y="3699844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9F9D2A-0D67-49F0-9273-D6DF1B0798D3}"/>
              </a:ext>
            </a:extLst>
          </p:cNvPr>
          <p:cNvSpPr txBox="1"/>
          <p:nvPr/>
        </p:nvSpPr>
        <p:spPr>
          <a:xfrm>
            <a:off x="7930309" y="2406918"/>
            <a:ext cx="395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Merge </a:t>
            </a:r>
            <a:r>
              <a:rPr lang="fr-FR" dirty="0" err="1">
                <a:solidFill>
                  <a:schemeClr val="bg1"/>
                </a:solidFill>
              </a:rPr>
              <a:t>cleaned</a:t>
            </a:r>
            <a:r>
              <a:rPr lang="fr-FR" dirty="0">
                <a:solidFill>
                  <a:schemeClr val="bg1"/>
                </a:solidFill>
              </a:rPr>
              <a:t> IRIS </a:t>
            </a:r>
            <a:r>
              <a:rPr lang="fr-FR" dirty="0" err="1">
                <a:solidFill>
                  <a:schemeClr val="bg1"/>
                </a:solidFill>
              </a:rPr>
              <a:t>dataset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with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seafoods</a:t>
            </a:r>
            <a:r>
              <a:rPr lang="fr-FR" dirty="0">
                <a:solidFill>
                  <a:schemeClr val="bg1"/>
                </a:solidFill>
              </a:rPr>
              <a:t> restaurant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0B1F78-D784-40F5-96DB-3C335048B781}"/>
              </a:ext>
            </a:extLst>
          </p:cNvPr>
          <p:cNvSpPr/>
          <p:nvPr/>
        </p:nvSpPr>
        <p:spPr>
          <a:xfrm>
            <a:off x="7930309" y="3053513"/>
            <a:ext cx="4198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Segment neighborhoods using k-means clustering to locate seafood restaurant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E3A18-68C4-4A35-B2BF-E58C6B38170C}"/>
              </a:ext>
            </a:extLst>
          </p:cNvPr>
          <p:cNvSpPr/>
          <p:nvPr/>
        </p:nvSpPr>
        <p:spPr>
          <a:xfrm>
            <a:off x="7930308" y="3699844"/>
            <a:ext cx="38308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Overlay clusters with restaurants, fish shops and activity people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AFD15B-84FA-4F26-AC48-196705BDDFE2}"/>
              </a:ext>
            </a:extLst>
          </p:cNvPr>
          <p:cNvSpPr/>
          <p:nvPr/>
        </p:nvSpPr>
        <p:spPr>
          <a:xfrm>
            <a:off x="7930309" y="4457262"/>
            <a:ext cx="4198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Take places that are far from restaurants and near to fish shops according to the density of the people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07BD60F-5BCE-4CD9-886D-ED029DD40CB9}"/>
              </a:ext>
            </a:extLst>
          </p:cNvPr>
          <p:cNvSpPr/>
          <p:nvPr/>
        </p:nvSpPr>
        <p:spPr>
          <a:xfrm>
            <a:off x="7343690" y="4415676"/>
            <a:ext cx="407624" cy="35253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806484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57F4-41E9-40AC-A513-0FD77FAA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: </a:t>
            </a:r>
            <a:r>
              <a:rPr lang="fr-FR" sz="2400" dirty="0" err="1"/>
              <a:t>Foursquare</a:t>
            </a:r>
            <a:r>
              <a:rPr lang="fr-FR" sz="2400" dirty="0"/>
              <a:t> API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E5BF7-0DFF-46CB-AF8E-9ED0CCCC9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636BD-AFC5-44B0-9BBA-422216BB1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57" y="2476758"/>
            <a:ext cx="3796907" cy="329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5E6EA0-D895-40C9-9908-3D56BC71A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216" y="2470848"/>
            <a:ext cx="3410712" cy="330516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F2C7A9-9105-4E21-8316-74C152F25DEA}"/>
              </a:ext>
            </a:extLst>
          </p:cNvPr>
          <p:cNvSpPr/>
          <p:nvPr/>
        </p:nvSpPr>
        <p:spPr>
          <a:xfrm>
            <a:off x="269786" y="5954941"/>
            <a:ext cx="42238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Some restaurants are located between 8 polygons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51B5A-A98C-4A28-ACB3-8035D44D6C77}"/>
              </a:ext>
            </a:extLst>
          </p:cNvPr>
          <p:cNvSpPr/>
          <p:nvPr/>
        </p:nvSpPr>
        <p:spPr>
          <a:xfrm>
            <a:off x="6181344" y="5815932"/>
            <a:ext cx="48504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seafood restaurant can be between several polygon, we only keep the polygon where it belongs.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580B32-934F-401D-8463-C981402C6DAA}"/>
              </a:ext>
            </a:extLst>
          </p:cNvPr>
          <p:cNvSpPr/>
          <p:nvPr/>
        </p:nvSpPr>
        <p:spPr>
          <a:xfrm>
            <a:off x="524256" y="2056100"/>
            <a:ext cx="9470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Looking for a group of venues in 160 meters distance of each of the neighborhood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941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168B-5DE2-4E14-A0BE-498B284A9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: </a:t>
            </a:r>
            <a:r>
              <a:rPr lang="fr-FR" sz="2400" dirty="0"/>
              <a:t>Population </a:t>
            </a:r>
            <a:r>
              <a:rPr lang="fr-FR" sz="2400" dirty="0" err="1"/>
              <a:t>density</a:t>
            </a:r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E0CA6-0201-4BDB-BD65-79B019A3A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48C06-6BDA-4B43-AB2C-73CCF91D8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26" y="2222543"/>
            <a:ext cx="4632634" cy="23740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D1BBAF-82F0-4E18-809B-1B5C3C4C7BC5}"/>
              </a:ext>
            </a:extLst>
          </p:cNvPr>
          <p:cNvSpPr/>
          <p:nvPr/>
        </p:nvSpPr>
        <p:spPr>
          <a:xfrm>
            <a:off x="1240699" y="5151850"/>
            <a:ext cx="81891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histogram almost follows a normal distribution law flattened to the right.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14A16-2833-4A0C-B26B-AF71574C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003" y="2222543"/>
            <a:ext cx="3809198" cy="241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42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C8B0A-8D57-4E49-82BC-E2BC45318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Mathodology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: </a:t>
            </a:r>
            <a:r>
              <a:rPr lang="fr-FR" sz="2400" dirty="0"/>
              <a:t>population </a:t>
            </a:r>
            <a:r>
              <a:rPr lang="fr-FR" sz="2400" dirty="0" err="1"/>
              <a:t>densisty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ACBED-3BD3-49BE-80FA-19016778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D81C80-2EDA-4160-A0C2-F898CCFB6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21" y="2106958"/>
            <a:ext cx="4294227" cy="2269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3DBEA3-63F4-4075-BC1B-985D8E68A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343" y="2089287"/>
            <a:ext cx="4294227" cy="22870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C7BE18-22D7-47A9-AFD8-54269A872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320" y="4533107"/>
            <a:ext cx="4294227" cy="22605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24CBC-8C92-4E7A-BE7C-FCC381946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343" y="4512368"/>
            <a:ext cx="4294227" cy="228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35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8E0E3-90E9-4AE5-B4E5-CDB690A3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Methodology and Analysis : </a:t>
            </a:r>
            <a:r>
              <a:rPr lang="en-US" sz="2400" b="1" dirty="0"/>
              <a:t>Seafood Restaurant and fish shop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9EC75-0865-4C4A-91EA-04E3334A6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0AF23F-B8CB-4FCB-821F-AB0172E6FCF1}"/>
              </a:ext>
            </a:extLst>
          </p:cNvPr>
          <p:cNvSpPr/>
          <p:nvPr/>
        </p:nvSpPr>
        <p:spPr>
          <a:xfrm>
            <a:off x="680321" y="2220893"/>
            <a:ext cx="96138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Foursquare API to get information about some venues around these seafood restaurant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6620F1-2B74-4407-9AEF-9FB7BA22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578" y="2856081"/>
            <a:ext cx="8066667" cy="16761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69EA730-D9DE-45D0-81FA-25D4A581C14F}"/>
              </a:ext>
            </a:extLst>
          </p:cNvPr>
          <p:cNvSpPr/>
          <p:nvPr/>
        </p:nvSpPr>
        <p:spPr>
          <a:xfrm>
            <a:off x="780288" y="4660315"/>
            <a:ext cx="99547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Use the csv file </a:t>
            </a:r>
            <a:r>
              <a:rPr lang="en-US" dirty="0" err="1">
                <a:solidFill>
                  <a:srgbClr val="000000"/>
                </a:solidFill>
              </a:rPr>
              <a:t>fishs_paris</a:t>
            </a:r>
            <a:r>
              <a:rPr lang="en-US" dirty="0">
                <a:solidFill>
                  <a:srgbClr val="000000"/>
                </a:solidFill>
              </a:rPr>
              <a:t> to get information about fish shop in Paris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C0DD26-63F2-4597-BE0A-F76981E5A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3487" y="5051088"/>
            <a:ext cx="5685714" cy="16476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05E6454-82C5-4A11-8731-9CF6D133D3E5}"/>
              </a:ext>
            </a:extLst>
          </p:cNvPr>
          <p:cNvSpPr/>
          <p:nvPr/>
        </p:nvSpPr>
        <p:spPr>
          <a:xfrm>
            <a:off x="7175821" y="5051088"/>
            <a:ext cx="32940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Venue : name of fish shop</a:t>
            </a:r>
          </a:p>
          <a:p>
            <a:r>
              <a:rPr lang="en-US" dirty="0">
                <a:solidFill>
                  <a:srgbClr val="000000"/>
                </a:solidFill>
              </a:rPr>
              <a:t>Rate : rating</a:t>
            </a:r>
          </a:p>
          <a:p>
            <a:r>
              <a:rPr lang="en-US" dirty="0" err="1">
                <a:solidFill>
                  <a:srgbClr val="000000"/>
                </a:solidFill>
              </a:rPr>
              <a:t>Nb</a:t>
            </a:r>
            <a:r>
              <a:rPr lang="en-US" dirty="0">
                <a:solidFill>
                  <a:srgbClr val="000000"/>
                </a:solidFill>
              </a:rPr>
              <a:t> : number of rating</a:t>
            </a:r>
          </a:p>
          <a:p>
            <a:r>
              <a:rPr lang="en-US" dirty="0" err="1">
                <a:solidFill>
                  <a:srgbClr val="000000"/>
                </a:solidFill>
              </a:rPr>
              <a:t>Arr</a:t>
            </a:r>
            <a:r>
              <a:rPr lang="en-US" dirty="0">
                <a:solidFill>
                  <a:srgbClr val="000000"/>
                </a:solidFill>
              </a:rPr>
              <a:t> : Paris region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649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41707-0DEF-46D7-9424-470D6A998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Methodology</a:t>
            </a:r>
            <a:r>
              <a:rPr lang="fr-FR" dirty="0"/>
              <a:t> and </a:t>
            </a:r>
            <a:r>
              <a:rPr lang="fr-FR" dirty="0" err="1"/>
              <a:t>Analysis</a:t>
            </a:r>
            <a:r>
              <a:rPr lang="fr-FR" dirty="0"/>
              <a:t> : K-</a:t>
            </a:r>
            <a:r>
              <a:rPr lang="fr-FR" dirty="0" err="1"/>
              <a:t>Means</a:t>
            </a:r>
            <a:r>
              <a:rPr lang="fr-FR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9F62C-37C8-4631-B2FC-89254B6E4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0806" y="580403"/>
            <a:ext cx="1591194" cy="1426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23D2B7-A974-4B0F-A1E7-025D583C7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7" y="2209397"/>
            <a:ext cx="4238095" cy="2695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2A20F-94E1-4D15-8AD2-CEC8E2E32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251" y="2131229"/>
            <a:ext cx="4887305" cy="407138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6EF181-2548-4724-AE2E-6F8CED091FF8}"/>
              </a:ext>
            </a:extLst>
          </p:cNvPr>
          <p:cNvSpPr/>
          <p:nvPr/>
        </p:nvSpPr>
        <p:spPr>
          <a:xfrm>
            <a:off x="581041" y="5183410"/>
            <a:ext cx="41738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With silhouette Method I choose 5 as number of cluster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8956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{80B08882-B5F0-45A1-BA1A-6319C6C5FD51}tf04033917</Template>
  <TotalTime>1149</TotalTime>
  <Words>381</Words>
  <Application>Microsoft Office PowerPoint</Application>
  <PresentationFormat>Widescreen</PresentationFormat>
  <Paragraphs>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Helvetica Neue</vt:lpstr>
      <vt:lpstr>Trebuchet MS</vt:lpstr>
      <vt:lpstr>Berlin</vt:lpstr>
      <vt:lpstr>IBM CAPSTONE PROJECT  The Battle of Neighborhoods: </vt:lpstr>
      <vt:lpstr>Business Problem </vt:lpstr>
      <vt:lpstr>Data</vt:lpstr>
      <vt:lpstr>Methodology and Analysis</vt:lpstr>
      <vt:lpstr>Methodology and Analysis : Foursquare API</vt:lpstr>
      <vt:lpstr>Methodology and Analysis : Population density</vt:lpstr>
      <vt:lpstr>Mathodology and Analysis : population densisty</vt:lpstr>
      <vt:lpstr>Methodology and Analysis : Seafood Restaurant and fish shop</vt:lpstr>
      <vt:lpstr>Methodology and Analysis : K-Means </vt:lpstr>
      <vt:lpstr>Results and Discussion</vt:lpstr>
      <vt:lpstr>PowerPoint Presentation</vt:lpstr>
      <vt:lpstr>PowerPoint Presentation</vt:lpstr>
      <vt:lpstr>PowerPoint Presentation</vt:lpstr>
      <vt:lpstr>Result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IBM CAPSTONE PROJECT  The Battle of Neighborhoods:</dc:title>
  <dc:creator>mohammed</dc:creator>
  <cp:lastModifiedBy>mohammed</cp:lastModifiedBy>
  <cp:revision>41</cp:revision>
  <dcterms:created xsi:type="dcterms:W3CDTF">2020-03-10T12:35:08Z</dcterms:created>
  <dcterms:modified xsi:type="dcterms:W3CDTF">2020-03-14T02:19:11Z</dcterms:modified>
</cp:coreProperties>
</file>